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57" r:id="rId2"/>
    <p:sldId id="256" r:id="rId3"/>
    <p:sldId id="258" r:id="rId4"/>
    <p:sldId id="259" r:id="rId5"/>
    <p:sldId id="260" r:id="rId6"/>
    <p:sldId id="261" r:id="rId7"/>
    <p:sldId id="262" r:id="rId8"/>
    <p:sldId id="263" r:id="rId9"/>
    <p:sldId id="264" r:id="rId10"/>
    <p:sldId id="270"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4500"/>
    <a:srgbClr val="FF8633"/>
    <a:srgbClr val="A66BD3"/>
    <a:srgbClr val="CC6600"/>
    <a:srgbClr val="FF4B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660"/>
  </p:normalViewPr>
  <p:slideViewPr>
    <p:cSldViewPr>
      <p:cViewPr varScale="1">
        <p:scale>
          <a:sx n="69" d="100"/>
          <a:sy n="69" d="100"/>
        </p:scale>
        <p:origin x="-14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018C2D-6494-4AF9-AC39-7DBFEB051C54}" type="datetimeFigureOut">
              <a:rPr lang="en-US" smtClean="0"/>
              <a:t>10/18/2014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3248E3-041A-41D8-8298-2661E017BC87}" type="slidenum">
              <a:rPr lang="en-US" smtClean="0"/>
              <a:t>‹#›</a:t>
            </a:fld>
            <a:endParaRPr lang="en-US"/>
          </a:p>
        </p:txBody>
      </p:sp>
    </p:spTree>
    <p:extLst>
      <p:ext uri="{BB962C8B-B14F-4D97-AF65-F5344CB8AC3E}">
        <p14:creationId xmlns:p14="http://schemas.microsoft.com/office/powerpoint/2010/main" val="3494433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8A03C70-EAD9-47B6-B3BC-7414C4458ADD}" type="datetimeFigureOut">
              <a:rPr lang="en-US" smtClean="0"/>
              <a:t>10/18/2014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11AD5A7-E090-4025-883E-48121DD63AC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1AD5A7-E090-4025-883E-48121DD63A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1AD5A7-E090-4025-883E-48121DD63A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1AD5A7-E090-4025-883E-48121DD63AC5}"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1AD5A7-E090-4025-883E-48121DD63AC5}"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11AD5A7-E090-4025-883E-48121DD63AC5}"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11AD5A7-E090-4025-883E-48121DD63AC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11AD5A7-E090-4025-883E-48121DD63AC5}"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8A03C70-EAD9-47B6-B3BC-7414C4458ADD}" type="datetimeFigureOut">
              <a:rPr lang="en-US" smtClean="0"/>
              <a:t>10/18/2014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11AD5A7-E090-4025-883E-48121DD63AC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8A03C70-EAD9-47B6-B3BC-7414C4458ADD}" type="datetimeFigureOut">
              <a:rPr lang="en-US" smtClean="0"/>
              <a:t>10/18/2014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11AD5A7-E090-4025-883E-48121DD63AC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8A03C70-EAD9-47B6-B3BC-7414C4458ADD}" type="datetimeFigureOut">
              <a:rPr lang="en-US" smtClean="0"/>
              <a:t>10/18/2014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11AD5A7-E090-4025-883E-48121DD63AC5}"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8A03C70-EAD9-47B6-B3BC-7414C4458ADD}" type="datetimeFigureOut">
              <a:rPr lang="en-US" smtClean="0"/>
              <a:t>10/18/2014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11AD5A7-E090-4025-883E-48121DD63A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319272"/>
          </a:xfrm>
          <a:solidFill>
            <a:schemeClr val="bg2"/>
          </a:solidFill>
          <a:ln w="28575">
            <a:solidFill>
              <a:schemeClr val="tx1">
                <a:lumMod val="95000"/>
                <a:lumOff val="5000"/>
              </a:schemeClr>
            </a:solidFill>
          </a:ln>
        </p:spPr>
        <p:txBody>
          <a:bodyPr/>
          <a:lstStyle/>
          <a:p>
            <a:r>
              <a:rPr lang="en-US" dirty="0" smtClean="0"/>
              <a:t>On a piece of lined paper, free write for at least ten minutes for the following prompt:</a:t>
            </a:r>
          </a:p>
          <a:p>
            <a:pPr lvl="1"/>
            <a:r>
              <a:rPr lang="en-US" dirty="0"/>
              <a:t>Do you think you learn best from other people’s advice or from your own </a:t>
            </a:r>
            <a:r>
              <a:rPr lang="en-US" dirty="0" smtClean="0"/>
              <a:t>experiences? </a:t>
            </a:r>
          </a:p>
          <a:p>
            <a:pPr lvl="1"/>
            <a:r>
              <a:rPr lang="en-US" dirty="0" smtClean="0"/>
              <a:t>Explain </a:t>
            </a:r>
            <a:r>
              <a:rPr lang="en-US" dirty="0"/>
              <a:t>with an example from your own life and/or your reading. </a:t>
            </a:r>
            <a:endParaRPr lang="en-US" dirty="0" smtClean="0"/>
          </a:p>
          <a:p>
            <a:pPr lvl="1"/>
            <a:r>
              <a:rPr lang="en-US" dirty="0" smtClean="0"/>
              <a:t>Be </a:t>
            </a:r>
            <a:r>
              <a:rPr lang="en-US" dirty="0"/>
              <a:t>sure to include your analysis of the consequences of taking or not taking the advice.</a:t>
            </a:r>
          </a:p>
        </p:txBody>
      </p:sp>
      <p:sp>
        <p:nvSpPr>
          <p:cNvPr id="2" name="Title 1"/>
          <p:cNvSpPr>
            <a:spLocks noGrp="1"/>
          </p:cNvSpPr>
          <p:nvPr>
            <p:ph type="title"/>
          </p:nvPr>
        </p:nvSpPr>
        <p:spPr/>
        <p:txBody>
          <a:bodyPr/>
          <a:lstStyle/>
          <a:p>
            <a:r>
              <a:rPr lang="en-US" dirty="0" smtClean="0"/>
              <a:t>Do Now</a:t>
            </a:r>
            <a:endParaRPr lang="en-US" dirty="0"/>
          </a:p>
        </p:txBody>
      </p:sp>
    </p:spTree>
    <p:extLst>
      <p:ext uri="{BB962C8B-B14F-4D97-AF65-F5344CB8AC3E}">
        <p14:creationId xmlns:p14="http://schemas.microsoft.com/office/powerpoint/2010/main" val="383527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023872"/>
          </a:xfrm>
          <a:solidFill>
            <a:schemeClr val="bg1"/>
          </a:solidFill>
          <a:ln w="38100">
            <a:solidFill>
              <a:schemeClr val="tx1"/>
            </a:solidFill>
          </a:ln>
        </p:spPr>
        <p:txBody>
          <a:bodyPr/>
          <a:lstStyle/>
          <a:p>
            <a:r>
              <a:rPr lang="en-US" dirty="0" smtClean="0"/>
              <a:t>While reading the following myth, identify any color, object, people or animal symbols?</a:t>
            </a:r>
          </a:p>
          <a:p>
            <a:endParaRPr lang="en-US" dirty="0"/>
          </a:p>
          <a:p>
            <a:r>
              <a:rPr lang="en-US" dirty="0" smtClean="0"/>
              <a:t>What do these symbols stand for?</a:t>
            </a:r>
            <a:endParaRPr lang="en-US" dirty="0"/>
          </a:p>
        </p:txBody>
      </p:sp>
      <p:sp>
        <p:nvSpPr>
          <p:cNvPr id="3" name="Title 2"/>
          <p:cNvSpPr>
            <a:spLocks noGrp="1"/>
          </p:cNvSpPr>
          <p:nvPr>
            <p:ph type="title"/>
          </p:nvPr>
        </p:nvSpPr>
        <p:spPr/>
        <p:txBody>
          <a:bodyPr/>
          <a:lstStyle/>
          <a:p>
            <a:r>
              <a:rPr lang="en-US" dirty="0" smtClean="0"/>
              <a:t>Let’s try it!</a:t>
            </a:r>
            <a:endParaRPr lang="en-US" dirty="0"/>
          </a:p>
        </p:txBody>
      </p:sp>
    </p:spTree>
    <p:extLst>
      <p:ext uri="{BB962C8B-B14F-4D97-AF65-F5344CB8AC3E}">
        <p14:creationId xmlns:p14="http://schemas.microsoft.com/office/powerpoint/2010/main" val="2727234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6096000"/>
          </a:xfrm>
          <a:solidFill>
            <a:schemeClr val="bg1"/>
          </a:solidFill>
          <a:ln w="38100">
            <a:solidFill>
              <a:schemeClr val="tx1"/>
            </a:solidFill>
          </a:ln>
        </p:spPr>
        <p:txBody>
          <a:bodyPr>
            <a:noAutofit/>
          </a:bodyPr>
          <a:lstStyle/>
          <a:p>
            <a:pPr marL="109728" indent="0">
              <a:buNone/>
            </a:pPr>
            <a:r>
              <a:rPr lang="en-US" sz="2400" dirty="0"/>
              <a:t>“Daedalus and Icarus”</a:t>
            </a:r>
          </a:p>
          <a:p>
            <a:endParaRPr lang="en-US" sz="1400" dirty="0"/>
          </a:p>
          <a:p>
            <a:pPr marL="109728" indent="0">
              <a:buNone/>
            </a:pPr>
            <a:r>
              <a:rPr lang="en-US" sz="1400" dirty="0"/>
              <a:t>from Greek Myths by Geraldine </a:t>
            </a:r>
            <a:r>
              <a:rPr lang="en-US" sz="1400" dirty="0" err="1"/>
              <a:t>McCaughrean</a:t>
            </a:r>
            <a:endParaRPr lang="en-US" sz="1400" dirty="0"/>
          </a:p>
          <a:p>
            <a:endParaRPr lang="en-US" sz="1400" dirty="0"/>
          </a:p>
          <a:p>
            <a:pPr marL="109728" indent="0">
              <a:buNone/>
            </a:pPr>
            <a:r>
              <a:rPr lang="en-US" sz="1400" dirty="0" smtClean="0"/>
              <a:t>1 The </a:t>
            </a:r>
            <a:r>
              <a:rPr lang="en-US" sz="1400" dirty="0"/>
              <a:t>island of Crete was ruled by King Minos, whose reputation for wickedness had spread to every shore. One day he summoned to his country a famous inventor named Daedalus. “Come, Daedalus, and bring your son, Icarus, too. I have a job for you, and I pay well.”</a:t>
            </a:r>
          </a:p>
          <a:p>
            <a:endParaRPr lang="en-US" sz="1400" dirty="0"/>
          </a:p>
          <a:p>
            <a:pPr marL="109728" indent="0">
              <a:buNone/>
            </a:pPr>
            <a:r>
              <a:rPr lang="en-US" sz="1400" dirty="0" smtClean="0"/>
              <a:t>2 King </a:t>
            </a:r>
            <a:r>
              <a:rPr lang="en-US" sz="1400" dirty="0"/>
              <a:t>Minos wanted Daedalus to build him a palace, with soaring towers and a high, curving roof. In the cellars there was to be a maze of many corridors—so twisting and dark that any man who once ventured in there would never find his way out again.</a:t>
            </a:r>
          </a:p>
          <a:p>
            <a:endParaRPr lang="en-US" sz="1400" dirty="0"/>
          </a:p>
          <a:p>
            <a:pPr marL="109728" indent="0">
              <a:buNone/>
            </a:pPr>
            <a:r>
              <a:rPr lang="en-US" sz="1400" dirty="0" smtClean="0"/>
              <a:t>3 “</a:t>
            </a:r>
            <a:r>
              <a:rPr lang="en-US" sz="1400" dirty="0"/>
              <a:t>What is it for?” asked Daedalus. “Is it a treasure vault? Is it a prison to hold criminals?”</a:t>
            </a:r>
          </a:p>
          <a:p>
            <a:endParaRPr lang="en-US" sz="1400" dirty="0"/>
          </a:p>
          <a:p>
            <a:pPr marL="109728" indent="0">
              <a:buNone/>
            </a:pPr>
            <a:r>
              <a:rPr lang="en-US" sz="1400" dirty="0" smtClean="0"/>
              <a:t>4 But </a:t>
            </a:r>
            <a:r>
              <a:rPr lang="en-US" sz="1400" dirty="0"/>
              <a:t>Minos only replied, “Build my labyrinth as I told you. I pay you to build, not to ask questions.”</a:t>
            </a:r>
          </a:p>
          <a:p>
            <a:endParaRPr lang="en-US" sz="1400" dirty="0"/>
          </a:p>
          <a:p>
            <a:pPr marL="109728" indent="0">
              <a:buNone/>
            </a:pPr>
            <a:r>
              <a:rPr lang="en-US" sz="1400" dirty="0" smtClean="0"/>
              <a:t>5 So </a:t>
            </a:r>
            <a:r>
              <a:rPr lang="en-US" sz="1400" dirty="0"/>
              <a:t>Daedalus held his tongue and set to work. When the palace was finished, he looked at it with pride, for there was nowhere in the world so fine. But when he found out the purpose of the maze in the cellar, he shuddered with horror.</a:t>
            </a:r>
          </a:p>
          <a:p>
            <a:endParaRPr lang="en-US" sz="1400" dirty="0"/>
          </a:p>
          <a:p>
            <a:pPr marL="109728" indent="0">
              <a:buNone/>
            </a:pPr>
            <a:r>
              <a:rPr lang="en-US" sz="1400" dirty="0" smtClean="0"/>
              <a:t>6 For </a:t>
            </a:r>
            <a:r>
              <a:rPr lang="en-US" sz="1400" dirty="0"/>
              <a:t>at the heart of that maze, King Minos put a creature that was half man, half beast—a thing almost too horrible to describe. He called it the Minotaur, and he fed it on men and women!</a:t>
            </a:r>
          </a:p>
        </p:txBody>
      </p:sp>
    </p:spTree>
    <p:extLst>
      <p:ext uri="{BB962C8B-B14F-4D97-AF65-F5344CB8AC3E}">
        <p14:creationId xmlns:p14="http://schemas.microsoft.com/office/powerpoint/2010/main" val="2504528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6096000"/>
          </a:xfrm>
          <a:solidFill>
            <a:schemeClr val="bg1"/>
          </a:solidFill>
          <a:ln w="38100">
            <a:solidFill>
              <a:schemeClr val="tx1"/>
            </a:solidFill>
          </a:ln>
        </p:spPr>
        <p:txBody>
          <a:bodyPr>
            <a:noAutofit/>
          </a:bodyPr>
          <a:lstStyle/>
          <a:p>
            <a:pPr marL="109728" indent="0">
              <a:buNone/>
            </a:pPr>
            <a:r>
              <a:rPr lang="en-US" sz="1400" dirty="0" smtClean="0"/>
              <a:t>7 Then </a:t>
            </a:r>
            <a:r>
              <a:rPr lang="en-US" sz="1400" dirty="0"/>
              <a:t>Daedalus wanted to leave Crete at once, and forget both maze and Minotaur. So he went to King Minos to ask for his money.</a:t>
            </a:r>
          </a:p>
          <a:p>
            <a:pPr marL="109728" indent="0">
              <a:buNone/>
            </a:pPr>
            <a:endParaRPr lang="en-US" sz="1400" dirty="0" smtClean="0"/>
          </a:p>
          <a:p>
            <a:pPr marL="109728" indent="0">
              <a:buNone/>
            </a:pPr>
            <a:r>
              <a:rPr lang="en-US" sz="1400" dirty="0" smtClean="0"/>
              <a:t>8 “</a:t>
            </a:r>
            <a:r>
              <a:rPr lang="en-US" sz="1400" dirty="0"/>
              <a:t>I regret,” said King Minos, “I cannot let you leave Crete, Daedalus. You are the only man who knows the secret of the maze and how to escape from it. The secret must never leave this island. So I’m afraid I must keep you and Icarus here a while longer.”</a:t>
            </a:r>
          </a:p>
          <a:p>
            <a:pPr marL="109728" indent="0">
              <a:buNone/>
            </a:pPr>
            <a:endParaRPr lang="en-US" sz="1400" dirty="0" smtClean="0"/>
          </a:p>
          <a:p>
            <a:pPr marL="109728" indent="0">
              <a:buNone/>
            </a:pPr>
            <a:r>
              <a:rPr lang="en-US" sz="1400" dirty="0" smtClean="0"/>
              <a:t>9 “How </a:t>
            </a:r>
            <a:r>
              <a:rPr lang="en-US" sz="1400" dirty="0"/>
              <a:t>much longer?” gasped Daedalus.</a:t>
            </a:r>
          </a:p>
          <a:p>
            <a:pPr marL="109728" indent="0">
              <a:buNone/>
            </a:pPr>
            <a:endParaRPr lang="en-US" sz="1400" dirty="0" smtClean="0"/>
          </a:p>
          <a:p>
            <a:pPr marL="109728" indent="0">
              <a:buNone/>
            </a:pPr>
            <a:r>
              <a:rPr lang="en-US" sz="1400" dirty="0" smtClean="0"/>
              <a:t>10 “Oh—just </a:t>
            </a:r>
            <a:r>
              <a:rPr lang="en-US" sz="1400" dirty="0"/>
              <a:t>until you die,” replied Minos cheerfully. “But never mind. I have plenty of work for a man as clever as you.”</a:t>
            </a:r>
          </a:p>
          <a:p>
            <a:pPr marL="109728" indent="0">
              <a:buNone/>
            </a:pPr>
            <a:endParaRPr lang="en-US" sz="1400" dirty="0"/>
          </a:p>
          <a:p>
            <a:pPr marL="109728" indent="0">
              <a:buNone/>
            </a:pPr>
            <a:r>
              <a:rPr lang="en-US" sz="1400" dirty="0" smtClean="0"/>
              <a:t>11 Daedalus </a:t>
            </a:r>
            <a:r>
              <a:rPr lang="en-US" sz="1400" dirty="0"/>
              <a:t>and Icarus lived in great comfort in King Minos’s palace. But they lived the life of prisoners. Their rooms were in the tallest palace tower, with beautiful views across the island. They ate delectable food and wore expensive clothes. But at night the door of their fine apartment was locked, and a guard stood outside. It was a comfortable prison, but it was a prison, even so. Daedalus was deeply unhappy.</a:t>
            </a:r>
          </a:p>
          <a:p>
            <a:pPr marL="109728" indent="0">
              <a:buNone/>
            </a:pPr>
            <a:endParaRPr lang="en-US" sz="1400" dirty="0" smtClean="0"/>
          </a:p>
          <a:p>
            <a:pPr marL="109728" indent="0">
              <a:buNone/>
            </a:pPr>
            <a:r>
              <a:rPr lang="en-US" sz="1400" dirty="0" smtClean="0"/>
              <a:t>12 Every </a:t>
            </a:r>
            <a:r>
              <a:rPr lang="en-US" sz="1400" dirty="0"/>
              <a:t>day he put seed out on the windowsill, for the birds. He liked to study their brilliant colors, the clever overlapping of their feathers, the way they soared on the sea wind. It comforted him to think that they at least were free to come and go. The birds had only to spread their wings and they could leave Crete behind them, whereas Daedalus and Icarus must stay forever in their luxurious cage.</a:t>
            </a:r>
          </a:p>
          <a:p>
            <a:endParaRPr lang="en-US" sz="1400" dirty="0" smtClean="0"/>
          </a:p>
          <a:p>
            <a:pPr marL="109728" indent="0">
              <a:buNone/>
            </a:pPr>
            <a:r>
              <a:rPr lang="en-US" sz="1400" dirty="0"/>
              <a:t>Wings and flying are often a metaphor for what</a:t>
            </a:r>
            <a:r>
              <a:rPr lang="en-US" sz="1400" dirty="0" smtClean="0"/>
              <a:t>?</a:t>
            </a:r>
            <a:endParaRPr lang="en-US" sz="1400" dirty="0"/>
          </a:p>
        </p:txBody>
      </p:sp>
    </p:spTree>
    <p:extLst>
      <p:ext uri="{BB962C8B-B14F-4D97-AF65-F5344CB8AC3E}">
        <p14:creationId xmlns:p14="http://schemas.microsoft.com/office/powerpoint/2010/main" val="3322599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6172200"/>
          </a:xfrm>
          <a:solidFill>
            <a:schemeClr val="bg1"/>
          </a:solidFill>
          <a:ln w="38100">
            <a:solidFill>
              <a:schemeClr val="tx1"/>
            </a:solidFill>
          </a:ln>
        </p:spPr>
        <p:txBody>
          <a:bodyPr>
            <a:normAutofit fontScale="25000" lnSpcReduction="20000"/>
          </a:bodyPr>
          <a:lstStyle/>
          <a:p>
            <a:pPr marL="109728" indent="0">
              <a:buNone/>
            </a:pPr>
            <a:r>
              <a:rPr lang="en-US" sz="5600" dirty="0" smtClean="0"/>
              <a:t>13 Young </a:t>
            </a:r>
            <a:r>
              <a:rPr lang="en-US" sz="5600" dirty="0"/>
              <a:t>Icarus could not understand his father’s unhappiness. “But I like it here,” he said. “The king gives us gold and this tall tower to live in.”</a:t>
            </a:r>
          </a:p>
          <a:p>
            <a:pPr marL="109728" indent="0">
              <a:buNone/>
            </a:pPr>
            <a:endParaRPr lang="en-US" sz="5600" dirty="0" smtClean="0"/>
          </a:p>
          <a:p>
            <a:pPr marL="109728" indent="0">
              <a:buNone/>
            </a:pPr>
            <a:r>
              <a:rPr lang="en-US" sz="5600" dirty="0" smtClean="0"/>
              <a:t>14 Daedalus </a:t>
            </a:r>
            <a:r>
              <a:rPr lang="en-US" sz="5600" dirty="0"/>
              <a:t>groaned. “But to work for such a wicked man, Icarus! And to be prisoners all our days! … We shan’t stay. We shan’t!”</a:t>
            </a:r>
          </a:p>
          <a:p>
            <a:pPr marL="109728" indent="0">
              <a:buNone/>
            </a:pPr>
            <a:endParaRPr lang="en-US" sz="5600" dirty="0" smtClean="0"/>
          </a:p>
          <a:p>
            <a:pPr marL="109728" indent="0">
              <a:buNone/>
            </a:pPr>
            <a:r>
              <a:rPr lang="en-US" sz="5600" dirty="0" smtClean="0"/>
              <a:t>15 “But </a:t>
            </a:r>
            <a:r>
              <a:rPr lang="en-US" sz="5600" dirty="0"/>
              <a:t>we can’t get away, can we?” said Icarus. “How can anybody escape from an island? Fly?” He snorted with laughter.</a:t>
            </a:r>
          </a:p>
          <a:p>
            <a:pPr marL="109728" indent="0">
              <a:buNone/>
            </a:pPr>
            <a:endParaRPr lang="en-US" sz="5600" dirty="0" smtClean="0"/>
          </a:p>
          <a:p>
            <a:pPr marL="109728" indent="0">
              <a:buNone/>
            </a:pPr>
            <a:r>
              <a:rPr lang="en-US" sz="5600" dirty="0" smtClean="0"/>
              <a:t>16 Daedalus </a:t>
            </a:r>
            <a:r>
              <a:rPr lang="en-US" sz="5600" dirty="0"/>
              <a:t>did not answer. He scratched his head and stared out of the window at the birds pecking seed on the sill.</a:t>
            </a:r>
          </a:p>
          <a:p>
            <a:pPr marL="109728" indent="0">
              <a:buNone/>
            </a:pPr>
            <a:endParaRPr lang="en-US" sz="5600" dirty="0" smtClean="0"/>
          </a:p>
          <a:p>
            <a:pPr marL="109728" indent="0">
              <a:buNone/>
            </a:pPr>
            <a:r>
              <a:rPr lang="en-US" sz="5600" dirty="0" smtClean="0"/>
              <a:t>17 From </a:t>
            </a:r>
            <a:r>
              <a:rPr lang="en-US" sz="5600" dirty="0"/>
              <a:t>that day onward, he got up early each morning and stood at the open window. When a bird came for the seed, Daedalus begged it to spare him one feather. Then each night, when everyone else had gone to bed, Daedalus worked by candlelight on his greatest invention of all.</a:t>
            </a:r>
          </a:p>
          <a:p>
            <a:pPr marL="109728" indent="0">
              <a:buNone/>
            </a:pPr>
            <a:endParaRPr lang="en-US" sz="5600" dirty="0" smtClean="0"/>
          </a:p>
          <a:p>
            <a:pPr marL="109728" indent="0">
              <a:buNone/>
            </a:pPr>
            <a:r>
              <a:rPr lang="en-US" sz="5600" dirty="0" smtClean="0"/>
              <a:t>18 Early </a:t>
            </a:r>
            <a:r>
              <a:rPr lang="en-US" sz="5600" dirty="0"/>
              <a:t>mornings. Late nights. A whole year went by. Then one morning Icarus was awakened by his father shaking his shoulder. “Get up, Icarus, and don’t make a sound. We are leaving Crete.”</a:t>
            </a:r>
          </a:p>
          <a:p>
            <a:pPr marL="109728" indent="0">
              <a:buNone/>
            </a:pPr>
            <a:endParaRPr lang="en-US" sz="5600" dirty="0" smtClean="0"/>
          </a:p>
          <a:p>
            <a:pPr marL="109728" indent="0">
              <a:buNone/>
            </a:pPr>
            <a:r>
              <a:rPr lang="en-US" sz="5600" dirty="0" smtClean="0"/>
              <a:t>19 “But </a:t>
            </a:r>
            <a:r>
              <a:rPr lang="en-US" sz="5600" dirty="0"/>
              <a:t>how? It’s impossible</a:t>
            </a:r>
            <a:r>
              <a:rPr lang="en-US" sz="5600" dirty="0" smtClean="0"/>
              <a:t>!”</a:t>
            </a:r>
          </a:p>
          <a:p>
            <a:pPr marL="109728" indent="0">
              <a:buNone/>
            </a:pPr>
            <a:endParaRPr lang="en-US" sz="5600" dirty="0"/>
          </a:p>
          <a:p>
            <a:pPr marL="109728" indent="0">
              <a:buNone/>
            </a:pPr>
            <a:r>
              <a:rPr lang="en-US" sz="5600" dirty="0" smtClean="0"/>
              <a:t>20 </a:t>
            </a:r>
            <a:r>
              <a:rPr lang="en-US" sz="5600" dirty="0"/>
              <a:t>Daedalus pulled out a bundle from under his bed. “I’ve been making something, Icarus.” Inside were four great folded fans of feathers. He stretched them out on the bed. They were wings! “I sewed the feathers together with strands of wool from my blanket. Now hold still</a:t>
            </a:r>
            <a:r>
              <a:rPr lang="en-US" sz="5600" dirty="0" smtClean="0"/>
              <a:t>.”</a:t>
            </a:r>
          </a:p>
          <a:p>
            <a:pPr marL="109728" indent="0">
              <a:buNone/>
            </a:pPr>
            <a:endParaRPr lang="en-US" sz="5600" dirty="0"/>
          </a:p>
          <a:p>
            <a:pPr marL="109728" indent="0">
              <a:buNone/>
            </a:pPr>
            <a:r>
              <a:rPr lang="en-US" sz="5600" dirty="0"/>
              <a:t>21 Daedalus melted down a candle and daubed his son’s shoulders with sticky wax. “Yes, I know it’s hot, but it will soon cool.” While the wax was still soft, he stuck two of the wings to Icarus’s shoulder blades.</a:t>
            </a:r>
            <a:endParaRPr lang="en-US" sz="5600" dirty="0"/>
          </a:p>
          <a:p>
            <a:pPr marL="109728" indent="0">
              <a:buNone/>
            </a:pPr>
            <a:endParaRPr lang="en-US" dirty="0"/>
          </a:p>
        </p:txBody>
      </p:sp>
    </p:spTree>
    <p:extLst>
      <p:ext uri="{BB962C8B-B14F-4D97-AF65-F5344CB8AC3E}">
        <p14:creationId xmlns:p14="http://schemas.microsoft.com/office/powerpoint/2010/main" val="1715058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172200"/>
          </a:xfrm>
          <a:solidFill>
            <a:schemeClr val="bg1"/>
          </a:solidFill>
          <a:ln w="38100">
            <a:solidFill>
              <a:schemeClr val="tx1"/>
            </a:solidFill>
          </a:ln>
        </p:spPr>
        <p:txBody>
          <a:bodyPr>
            <a:normAutofit fontScale="40000" lnSpcReduction="20000"/>
          </a:bodyPr>
          <a:lstStyle/>
          <a:p>
            <a:pPr marL="109728" indent="0">
              <a:buNone/>
            </a:pPr>
            <a:r>
              <a:rPr lang="en-US" sz="3500" dirty="0" smtClean="0"/>
              <a:t>22 “Now </a:t>
            </a:r>
            <a:r>
              <a:rPr lang="en-US" sz="3500" dirty="0"/>
              <a:t>you must help me put on my wings, Son. When the wax sets hard, you and I will fly away from here, as free as birds!”</a:t>
            </a:r>
          </a:p>
          <a:p>
            <a:pPr marL="109728" indent="0">
              <a:buNone/>
            </a:pPr>
            <a:endParaRPr lang="en-US" sz="3500" dirty="0" smtClean="0"/>
          </a:p>
          <a:p>
            <a:pPr marL="109728" indent="0">
              <a:buNone/>
            </a:pPr>
            <a:r>
              <a:rPr lang="en-US" sz="3500" dirty="0" smtClean="0"/>
              <a:t>23 “I’m </a:t>
            </a:r>
            <a:r>
              <a:rPr lang="en-US" sz="3500" dirty="0"/>
              <a:t>scared!” whispered Icarus as he stood on the narrow window ledge, his knees knocking and his huge wings drooping down behind. The lawns and courtyards of the palace lay far below. The royal guards looked as small as ants. “This won’t work!”</a:t>
            </a:r>
          </a:p>
          <a:p>
            <a:pPr marL="109728" indent="0">
              <a:buNone/>
            </a:pPr>
            <a:endParaRPr lang="en-US" sz="3500" dirty="0" smtClean="0"/>
          </a:p>
          <a:p>
            <a:pPr marL="109728" indent="0">
              <a:buNone/>
            </a:pPr>
            <a:r>
              <a:rPr lang="en-US" sz="3500" dirty="0" smtClean="0"/>
              <a:t>24 “Courage</a:t>
            </a:r>
            <a:r>
              <a:rPr lang="en-US" sz="3500" dirty="0"/>
              <a:t>, Son!” said Daedalus. “Keep your arms out wide and fly close to me. Above all—are you listening, Icarus?”</a:t>
            </a:r>
          </a:p>
          <a:p>
            <a:pPr marL="109728" indent="0">
              <a:buNone/>
            </a:pPr>
            <a:endParaRPr lang="en-US" sz="3500" dirty="0" smtClean="0"/>
          </a:p>
          <a:p>
            <a:pPr marL="109728" indent="0">
              <a:buNone/>
            </a:pPr>
            <a:r>
              <a:rPr lang="en-US" sz="3500" dirty="0" smtClean="0"/>
              <a:t>25 “Y-y-yes</a:t>
            </a:r>
            <a:r>
              <a:rPr lang="en-US" sz="3500" dirty="0"/>
              <a:t>, Father.”</a:t>
            </a:r>
          </a:p>
          <a:p>
            <a:pPr marL="109728" indent="0">
              <a:buNone/>
            </a:pPr>
            <a:endParaRPr lang="en-US" sz="3500" dirty="0" smtClean="0"/>
          </a:p>
          <a:p>
            <a:pPr marL="109728" indent="0">
              <a:buNone/>
            </a:pPr>
            <a:r>
              <a:rPr lang="en-US" sz="3500" dirty="0" smtClean="0"/>
              <a:t>26 “Above </a:t>
            </a:r>
            <a:r>
              <a:rPr lang="en-US" sz="3500" dirty="0"/>
              <a:t>all, don’t fly too high! Don’t fly too close to the sun!”</a:t>
            </a:r>
          </a:p>
          <a:p>
            <a:pPr marL="109728" indent="0">
              <a:buNone/>
            </a:pPr>
            <a:endParaRPr lang="en-US" sz="3500" dirty="0" smtClean="0"/>
          </a:p>
          <a:p>
            <a:pPr marL="109728" indent="0">
              <a:buNone/>
            </a:pPr>
            <a:r>
              <a:rPr lang="en-US" sz="3500" dirty="0" smtClean="0"/>
              <a:t>27 “Don’t </a:t>
            </a:r>
            <a:r>
              <a:rPr lang="en-US" sz="3500" dirty="0"/>
              <a:t>fly too close to the sun,” Icarus repeated, with his eyes tight shut. Then he gave a cry as his father nudged him off the windowsill. He plunged downward. With a crack, the feathers behind him filled with wind, and Icarus found himself flying. Flying!</a:t>
            </a:r>
          </a:p>
          <a:p>
            <a:pPr marL="109728" indent="0">
              <a:buNone/>
            </a:pPr>
            <a:endParaRPr lang="en-US" sz="3500" dirty="0" smtClean="0"/>
          </a:p>
          <a:p>
            <a:pPr marL="109728" indent="0">
              <a:buNone/>
            </a:pPr>
            <a:r>
              <a:rPr lang="en-US" sz="3500" dirty="0" smtClean="0"/>
              <a:t>28 </a:t>
            </a:r>
            <a:r>
              <a:rPr lang="en-US" sz="3500" i="1" dirty="0" smtClean="0"/>
              <a:t>“I’m </a:t>
            </a:r>
            <a:r>
              <a:rPr lang="en-US" sz="3500" i="1" dirty="0"/>
              <a:t>flying!”</a:t>
            </a:r>
            <a:r>
              <a:rPr lang="en-US" sz="3500" dirty="0"/>
              <a:t> he crowed.</a:t>
            </a:r>
          </a:p>
          <a:p>
            <a:pPr marL="109728" indent="0">
              <a:buNone/>
            </a:pPr>
            <a:endParaRPr lang="en-US" sz="3500" dirty="0"/>
          </a:p>
          <a:p>
            <a:pPr marL="109728" indent="0">
              <a:buNone/>
            </a:pPr>
            <a:r>
              <a:rPr lang="en-US" sz="3500" dirty="0" smtClean="0"/>
              <a:t>29 The </a:t>
            </a:r>
            <a:r>
              <a:rPr lang="en-US" sz="3500" dirty="0"/>
              <a:t>guards looked up in astonishment, and wagged their swords, and pointed and shouted, “Tell the king! Daedalus and Icarus are... are… flying away!”</a:t>
            </a:r>
          </a:p>
          <a:p>
            <a:pPr marL="109728" indent="0">
              <a:buNone/>
            </a:pPr>
            <a:endParaRPr lang="en-US" sz="3500" dirty="0" smtClean="0"/>
          </a:p>
          <a:p>
            <a:pPr marL="109728" indent="0">
              <a:buNone/>
            </a:pPr>
            <a:r>
              <a:rPr lang="en-US" sz="3500" dirty="0" smtClean="0"/>
              <a:t>30 By </a:t>
            </a:r>
            <a:r>
              <a:rPr lang="en-US" sz="3500" dirty="0"/>
              <a:t>dipping first one wing, then the other, Icarus found that he could turn to the left and the right. The wind tugged at his hair. His legs trailed out behind him. He saw the fields and streams as he had never seen them before!</a:t>
            </a:r>
          </a:p>
          <a:p>
            <a:pPr marL="109728" indent="0">
              <a:buNone/>
            </a:pPr>
            <a:endParaRPr lang="en-US" sz="3500" dirty="0" smtClean="0"/>
          </a:p>
          <a:p>
            <a:pPr marL="109728" indent="0">
              <a:buNone/>
            </a:pPr>
            <a:r>
              <a:rPr lang="en-US" sz="3500" dirty="0" smtClean="0"/>
              <a:t>31 Then </a:t>
            </a:r>
            <a:r>
              <a:rPr lang="en-US" sz="3500" dirty="0"/>
              <a:t>they were out over the sea. The sea gulls pecked at him angrily, so Icarus flew higher, where they could not reach him.</a:t>
            </a:r>
          </a:p>
          <a:p>
            <a:pPr marL="109728" indent="0">
              <a:buNone/>
            </a:pPr>
            <a:endParaRPr lang="en-US" sz="3500" dirty="0" smtClean="0"/>
          </a:p>
        </p:txBody>
      </p:sp>
    </p:spTree>
    <p:extLst>
      <p:ext uri="{BB962C8B-B14F-4D97-AF65-F5344CB8AC3E}">
        <p14:creationId xmlns:p14="http://schemas.microsoft.com/office/powerpoint/2010/main" val="1320697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248400"/>
          </a:xfrm>
          <a:solidFill>
            <a:schemeClr val="bg1"/>
          </a:solidFill>
          <a:ln w="38100">
            <a:solidFill>
              <a:schemeClr val="tx1"/>
            </a:solidFill>
          </a:ln>
        </p:spPr>
        <p:txBody>
          <a:bodyPr>
            <a:normAutofit fontScale="47500" lnSpcReduction="20000"/>
          </a:bodyPr>
          <a:lstStyle/>
          <a:p>
            <a:pPr marL="109728" indent="0">
              <a:buNone/>
            </a:pPr>
            <a:r>
              <a:rPr lang="en-US" sz="2900" dirty="0" smtClean="0"/>
              <a:t>32 He </a:t>
            </a:r>
            <a:r>
              <a:rPr lang="en-US" sz="2900" dirty="0"/>
              <a:t>copied their shrill cry and taunted them: “You can’t catch me!”</a:t>
            </a:r>
            <a:endParaRPr lang="en-US" sz="2900" dirty="0" smtClean="0"/>
          </a:p>
          <a:p>
            <a:pPr marL="109728" indent="0">
              <a:buNone/>
            </a:pPr>
            <a:endParaRPr lang="en-US" sz="2900" dirty="0" smtClean="0"/>
          </a:p>
          <a:p>
            <a:pPr marL="109728" indent="0">
              <a:buNone/>
            </a:pPr>
            <a:r>
              <a:rPr lang="en-US" sz="2900" dirty="0" smtClean="0"/>
              <a:t>33 “Now </a:t>
            </a:r>
            <a:r>
              <a:rPr lang="en-US" sz="2900" dirty="0"/>
              <a:t>remember, don’t fly too high!” called Daedalus, but his words were drowned by the screaming of the gulls.</a:t>
            </a:r>
          </a:p>
          <a:p>
            <a:pPr marL="109728" indent="0">
              <a:buNone/>
            </a:pPr>
            <a:endParaRPr lang="en-US" sz="2900" dirty="0" smtClean="0"/>
          </a:p>
          <a:p>
            <a:pPr marL="109728" indent="0">
              <a:buNone/>
            </a:pPr>
            <a:r>
              <a:rPr lang="en-US" sz="2900" dirty="0" smtClean="0"/>
              <a:t>34 I’m </a:t>
            </a:r>
            <a:r>
              <a:rPr lang="en-US" sz="2900" dirty="0"/>
              <a:t>the first boy ever to fly! I’m making history! I shall be famous! thought Icarus, as he flew up and up, higher and higher.</a:t>
            </a:r>
          </a:p>
          <a:p>
            <a:pPr marL="109728" indent="0">
              <a:buNone/>
            </a:pPr>
            <a:endParaRPr lang="en-US" sz="2900" dirty="0" smtClean="0"/>
          </a:p>
          <a:p>
            <a:pPr marL="109728" indent="0">
              <a:buNone/>
            </a:pPr>
            <a:r>
              <a:rPr lang="en-US" sz="2900" dirty="0" smtClean="0"/>
              <a:t>35 At </a:t>
            </a:r>
            <a:r>
              <a:rPr lang="en-US" sz="2900" dirty="0"/>
              <a:t>last Icarus was looking the sun itself in the face. “Think you’re the highest thing in the sky, do you?” he jeered. “I can fly just as high as you! Higher, even!” He did not notice the drops of sweat on his forehead: He was so determined to outfly the </a:t>
            </a:r>
            <a:r>
              <a:rPr lang="en-US" sz="2900" dirty="0" smtClean="0"/>
              <a:t>sun.</a:t>
            </a:r>
          </a:p>
          <a:p>
            <a:pPr marL="109728" indent="0">
              <a:buNone/>
            </a:pPr>
            <a:endParaRPr lang="en-US" sz="2900" dirty="0"/>
          </a:p>
          <a:p>
            <a:pPr marL="109728" indent="0">
              <a:buNone/>
            </a:pPr>
            <a:r>
              <a:rPr lang="en-US" sz="2900" dirty="0" smtClean="0"/>
              <a:t>36 Soon </a:t>
            </a:r>
            <a:r>
              <a:rPr lang="en-US" sz="2900" dirty="0"/>
              <a:t>its vast heat beat on his face and on his back and on the great wings stuck on with wax. The wax softened. The wax trickled. The wax dripped. One feather came unstuck. Then a plume of feathers fluttered slowly down.</a:t>
            </a:r>
          </a:p>
          <a:p>
            <a:pPr marL="109728" indent="0">
              <a:buNone/>
            </a:pPr>
            <a:endParaRPr lang="en-US" sz="2900" dirty="0" smtClean="0"/>
          </a:p>
          <a:p>
            <a:pPr marL="109728" indent="0">
              <a:buNone/>
            </a:pPr>
            <a:r>
              <a:rPr lang="en-US" sz="2900" dirty="0" smtClean="0"/>
              <a:t>37 Icarus </a:t>
            </a:r>
            <a:r>
              <a:rPr lang="en-US" sz="2900" dirty="0"/>
              <a:t>stopped flapping his wings. His father’s words came back to him clearly now: </a:t>
            </a:r>
            <a:r>
              <a:rPr lang="en-US" sz="2900" i="1" dirty="0"/>
              <a:t>“Don’t fly too close to the sun</a:t>
            </a:r>
            <a:r>
              <a:rPr lang="en-US" sz="2900" i="1" dirty="0" smtClean="0"/>
              <a:t>!”</a:t>
            </a:r>
          </a:p>
          <a:p>
            <a:pPr marL="109728" indent="0">
              <a:buNone/>
            </a:pPr>
            <a:endParaRPr lang="en-US" sz="2900" i="1" dirty="0" smtClean="0"/>
          </a:p>
          <a:p>
            <a:pPr marL="109728" indent="0">
              <a:buNone/>
            </a:pPr>
            <a:r>
              <a:rPr lang="en-US" sz="2900" dirty="0" smtClean="0"/>
              <a:t>38 With </a:t>
            </a:r>
            <a:r>
              <a:rPr lang="en-US" sz="2900" dirty="0"/>
              <a:t>a great sucking noise, the wax on his shoulders came unstuck. Icarus tried to catch hold of the wings, but they just folded up in his hands. He plunged down, his two fists full of feathers — down and down and down.</a:t>
            </a:r>
          </a:p>
          <a:p>
            <a:pPr marL="109728" indent="0">
              <a:buNone/>
            </a:pPr>
            <a:endParaRPr lang="en-US" sz="2900" dirty="0" smtClean="0"/>
          </a:p>
          <a:p>
            <a:pPr marL="109728" indent="0">
              <a:buNone/>
            </a:pPr>
            <a:r>
              <a:rPr lang="en-US" sz="2900" dirty="0" smtClean="0"/>
              <a:t>39 The </a:t>
            </a:r>
            <a:r>
              <a:rPr lang="en-US" sz="2900" dirty="0"/>
              <a:t>clouds did not stop his fall</a:t>
            </a:r>
            <a:r>
              <a:rPr lang="en-US" sz="2900" dirty="0" smtClean="0"/>
              <a:t>.</a:t>
            </a:r>
          </a:p>
          <a:p>
            <a:pPr marL="109728" indent="0">
              <a:buNone/>
            </a:pPr>
            <a:endParaRPr lang="en-US" sz="2900" dirty="0"/>
          </a:p>
          <a:p>
            <a:pPr marL="109728" indent="0">
              <a:buNone/>
            </a:pPr>
            <a:r>
              <a:rPr lang="en-US" sz="2900" dirty="0" smtClean="0"/>
              <a:t>40 The </a:t>
            </a:r>
            <a:r>
              <a:rPr lang="en-US" sz="2900" dirty="0"/>
              <a:t>sea gulls did not catch him in their beaks.</a:t>
            </a:r>
          </a:p>
          <a:p>
            <a:pPr marL="109728" indent="0">
              <a:buNone/>
            </a:pPr>
            <a:endParaRPr lang="en-US" sz="2900" dirty="0" smtClean="0"/>
          </a:p>
          <a:p>
            <a:pPr marL="109728" indent="0">
              <a:buNone/>
            </a:pPr>
            <a:r>
              <a:rPr lang="en-US" sz="2900" dirty="0" smtClean="0"/>
              <a:t>41 His </a:t>
            </a:r>
            <a:r>
              <a:rPr lang="en-US" sz="2900" dirty="0"/>
              <a:t>own father could only watch as Icarus hurtled head first into the glittering sea and sank deep down among the sharks and eels and squid. And all that was left of proud Icarus was a litter of waxy feathers floating on the sea.</a:t>
            </a:r>
          </a:p>
          <a:p>
            <a:pPr marL="109728" indent="0">
              <a:buNone/>
            </a:pPr>
            <a:endParaRPr lang="en-US" dirty="0"/>
          </a:p>
          <a:p>
            <a:pPr marL="109728" indent="0">
              <a:buNone/>
            </a:pPr>
            <a:endParaRPr lang="en-US" dirty="0"/>
          </a:p>
          <a:p>
            <a:pPr marL="109728" indent="0">
              <a:buNone/>
            </a:pPr>
            <a:endParaRPr lang="en-US" dirty="0"/>
          </a:p>
          <a:p>
            <a:endParaRPr lang="en-US" dirty="0"/>
          </a:p>
        </p:txBody>
      </p:sp>
    </p:spTree>
    <p:extLst>
      <p:ext uri="{BB962C8B-B14F-4D97-AF65-F5344CB8AC3E}">
        <p14:creationId xmlns:p14="http://schemas.microsoft.com/office/powerpoint/2010/main" val="408990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19400" y="2667000"/>
            <a:ext cx="3581400" cy="914400"/>
          </a:xfrm>
          <a:solidFill>
            <a:schemeClr val="bg2"/>
          </a:solidFill>
          <a:ln w="19050">
            <a:solidFill>
              <a:schemeClr val="tx1"/>
            </a:solidFill>
          </a:ln>
        </p:spPr>
        <p:txBody>
          <a:bodyPr>
            <a:normAutofit fontScale="90000"/>
          </a:bodyPr>
          <a:lstStyle/>
          <a:p>
            <a:r>
              <a:rPr lang="en-US" sz="5400" dirty="0" smtClean="0"/>
              <a:t>Symbolism</a:t>
            </a:r>
            <a:endParaRPr lang="en-US" sz="54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921269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bg2"/>
          </a:solidFill>
          <a:ln w="28575">
            <a:solidFill>
              <a:schemeClr val="tx1">
                <a:lumMod val="95000"/>
                <a:lumOff val="5000"/>
              </a:schemeClr>
            </a:solidFill>
          </a:ln>
        </p:spPr>
        <p:txBody>
          <a:bodyPr/>
          <a:lstStyle/>
          <a:p>
            <a:r>
              <a:rPr lang="en-US" dirty="0" smtClean="0"/>
              <a:t>Using </a:t>
            </a:r>
            <a:r>
              <a:rPr lang="en-US" dirty="0"/>
              <a:t>an object or a word to represent an abstract </a:t>
            </a:r>
            <a:r>
              <a:rPr lang="en-US" dirty="0" smtClean="0"/>
              <a:t>idea</a:t>
            </a:r>
          </a:p>
          <a:p>
            <a:r>
              <a:rPr lang="en-US" dirty="0" smtClean="0"/>
              <a:t>There are four main types of symbolism found in literature.</a:t>
            </a:r>
          </a:p>
          <a:p>
            <a:endParaRPr lang="en-US" dirty="0"/>
          </a:p>
          <a:p>
            <a:pPr marL="0" indent="0" algn="ctr">
              <a:buNone/>
            </a:pPr>
            <a:endParaRPr lang="en-US" dirty="0" smtClean="0"/>
          </a:p>
          <a:p>
            <a:pPr marL="0" indent="0" algn="ctr">
              <a:buNone/>
            </a:pPr>
            <a:endParaRPr lang="en-US" dirty="0"/>
          </a:p>
          <a:p>
            <a:pPr marL="0" indent="0" algn="ctr">
              <a:buNone/>
            </a:pPr>
            <a:r>
              <a:rPr lang="en-US" dirty="0" smtClean="0"/>
              <a:t>Can you think of any of the types?</a:t>
            </a:r>
            <a:endParaRPr lang="en-US" dirty="0"/>
          </a:p>
        </p:txBody>
      </p:sp>
      <p:sp>
        <p:nvSpPr>
          <p:cNvPr id="2" name="Title 1"/>
          <p:cNvSpPr>
            <a:spLocks noGrp="1"/>
          </p:cNvSpPr>
          <p:nvPr>
            <p:ph type="title"/>
          </p:nvPr>
        </p:nvSpPr>
        <p:spPr/>
        <p:txBody>
          <a:bodyPr/>
          <a:lstStyle/>
          <a:p>
            <a:r>
              <a:rPr lang="en-US" dirty="0" smtClean="0"/>
              <a:t>What is symbolism?</a:t>
            </a:r>
            <a:endParaRPr lang="en-US" dirty="0"/>
          </a:p>
        </p:txBody>
      </p:sp>
    </p:spTree>
    <p:extLst>
      <p:ext uri="{BB962C8B-B14F-4D97-AF65-F5344CB8AC3E}">
        <p14:creationId xmlns:p14="http://schemas.microsoft.com/office/powerpoint/2010/main" val="2456819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919472"/>
          </a:xfrm>
          <a:solidFill>
            <a:schemeClr val="accent4">
              <a:lumMod val="75000"/>
            </a:schemeClr>
          </a:solidFill>
          <a:ln w="28575">
            <a:solidFill>
              <a:schemeClr val="tx1">
                <a:lumMod val="95000"/>
                <a:lumOff val="5000"/>
              </a:schemeClr>
            </a:solidFill>
          </a:ln>
        </p:spPr>
        <p:txBody>
          <a:bodyPr>
            <a:noAutofit/>
          </a:bodyPr>
          <a:lstStyle/>
          <a:p>
            <a:r>
              <a:rPr lang="en-US" sz="2800" dirty="0" smtClean="0"/>
              <a:t>Different colors can stand for different things</a:t>
            </a:r>
          </a:p>
          <a:p>
            <a:r>
              <a:rPr lang="en-US" sz="2800" dirty="0" smtClean="0"/>
              <a:t>For example:</a:t>
            </a:r>
          </a:p>
          <a:p>
            <a:pPr lvl="1"/>
            <a:r>
              <a:rPr lang="en-US" sz="2800" b="1" dirty="0" smtClean="0">
                <a:solidFill>
                  <a:srgbClr val="FF0000"/>
                </a:solidFill>
              </a:rPr>
              <a:t>Red often stands for passion, blood, danger</a:t>
            </a:r>
          </a:p>
          <a:p>
            <a:pPr lvl="1"/>
            <a:r>
              <a:rPr lang="en-US" sz="2800" b="1" dirty="0" smtClean="0">
                <a:solidFill>
                  <a:srgbClr val="00B050"/>
                </a:solidFill>
              </a:rPr>
              <a:t>Green often stands immaturity, youth, nature, health, wealth</a:t>
            </a:r>
          </a:p>
          <a:p>
            <a:pPr lvl="1"/>
            <a:r>
              <a:rPr lang="en-US" sz="2800" b="1" dirty="0" smtClean="0">
                <a:solidFill>
                  <a:schemeClr val="bg1"/>
                </a:solidFill>
              </a:rPr>
              <a:t>White often stand for purity, peace, innocent, marriage</a:t>
            </a:r>
          </a:p>
          <a:p>
            <a:pPr lvl="1"/>
            <a:r>
              <a:rPr lang="en-US" sz="2800" b="1" dirty="0" smtClean="0"/>
              <a:t>Black often stands for mystery, sophistication, mourning, anger, sadness</a:t>
            </a:r>
            <a:endParaRPr lang="en-US" sz="2800" b="1" dirty="0"/>
          </a:p>
        </p:txBody>
      </p:sp>
      <p:sp>
        <p:nvSpPr>
          <p:cNvPr id="2" name="Title 1"/>
          <p:cNvSpPr>
            <a:spLocks noGrp="1"/>
          </p:cNvSpPr>
          <p:nvPr>
            <p:ph type="title"/>
          </p:nvPr>
        </p:nvSpPr>
        <p:spPr/>
        <p:txBody>
          <a:bodyPr>
            <a:normAutofit/>
          </a:bodyPr>
          <a:lstStyle/>
          <a:p>
            <a:pPr algn="ctr"/>
            <a:r>
              <a:rPr lang="en-US" sz="5400" dirty="0" smtClean="0"/>
              <a:t>Colors</a:t>
            </a:r>
            <a:endParaRPr lang="en-US" sz="5400" dirty="0"/>
          </a:p>
        </p:txBody>
      </p:sp>
    </p:spTree>
    <p:extLst>
      <p:ext uri="{BB962C8B-B14F-4D97-AF65-F5344CB8AC3E}">
        <p14:creationId xmlns:p14="http://schemas.microsoft.com/office/powerpoint/2010/main" val="2842579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4">
              <a:lumMod val="75000"/>
            </a:schemeClr>
          </a:solidFill>
          <a:ln w="38100">
            <a:solidFill>
              <a:schemeClr val="tx1"/>
            </a:solidFill>
          </a:ln>
        </p:spPr>
        <p:txBody>
          <a:bodyPr>
            <a:normAutofit/>
          </a:bodyPr>
          <a:lstStyle/>
          <a:p>
            <a:r>
              <a:rPr lang="en-US" sz="4400" b="1" dirty="0" smtClean="0">
                <a:solidFill>
                  <a:srgbClr val="FF8633"/>
                </a:solidFill>
              </a:rPr>
              <a:t>Orange?</a:t>
            </a:r>
          </a:p>
          <a:p>
            <a:r>
              <a:rPr lang="en-US" sz="4400" b="1" dirty="0" smtClean="0">
                <a:solidFill>
                  <a:srgbClr val="FFFF00"/>
                </a:solidFill>
              </a:rPr>
              <a:t>Yellow?</a:t>
            </a:r>
          </a:p>
          <a:p>
            <a:r>
              <a:rPr lang="en-US" sz="4400" b="1" dirty="0" smtClean="0">
                <a:solidFill>
                  <a:schemeClr val="accent1">
                    <a:lumMod val="40000"/>
                    <a:lumOff val="60000"/>
                  </a:schemeClr>
                </a:solidFill>
              </a:rPr>
              <a:t>Blue?</a:t>
            </a:r>
          </a:p>
          <a:p>
            <a:r>
              <a:rPr lang="en-US" sz="4400" b="1" dirty="0" smtClean="0">
                <a:solidFill>
                  <a:srgbClr val="A66BD3"/>
                </a:solidFill>
              </a:rPr>
              <a:t>Purple?</a:t>
            </a:r>
          </a:p>
          <a:p>
            <a:r>
              <a:rPr lang="en-US" sz="4400" b="1" dirty="0" smtClean="0">
                <a:solidFill>
                  <a:schemeClr val="accent2">
                    <a:lumMod val="40000"/>
                    <a:lumOff val="60000"/>
                  </a:schemeClr>
                </a:solidFill>
              </a:rPr>
              <a:t>Pink?</a:t>
            </a:r>
          </a:p>
          <a:p>
            <a:r>
              <a:rPr lang="en-US" sz="4400" b="1" dirty="0" smtClean="0">
                <a:solidFill>
                  <a:srgbClr val="8A4500"/>
                </a:solidFill>
              </a:rPr>
              <a:t>Brown?</a:t>
            </a:r>
            <a:endParaRPr lang="en-US" sz="4400" b="1" dirty="0">
              <a:solidFill>
                <a:srgbClr val="8A4500"/>
              </a:solidFill>
            </a:endParaRPr>
          </a:p>
        </p:txBody>
      </p:sp>
      <p:sp>
        <p:nvSpPr>
          <p:cNvPr id="2" name="Title 1"/>
          <p:cNvSpPr>
            <a:spLocks noGrp="1"/>
          </p:cNvSpPr>
          <p:nvPr>
            <p:ph type="title"/>
          </p:nvPr>
        </p:nvSpPr>
        <p:spPr/>
        <p:txBody>
          <a:bodyPr>
            <a:normAutofit fontScale="90000"/>
          </a:bodyPr>
          <a:lstStyle/>
          <a:p>
            <a:r>
              <a:rPr lang="en-US" dirty="0" smtClean="0"/>
              <a:t>Can you think of other color symbols?</a:t>
            </a:r>
            <a:endParaRPr lang="en-US" dirty="0"/>
          </a:p>
        </p:txBody>
      </p:sp>
    </p:spTree>
    <p:extLst>
      <p:ext uri="{BB962C8B-B14F-4D97-AF65-F5344CB8AC3E}">
        <p14:creationId xmlns:p14="http://schemas.microsoft.com/office/powerpoint/2010/main" val="727849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481072"/>
          </a:xfrm>
          <a:solidFill>
            <a:schemeClr val="bg1"/>
          </a:solidFill>
          <a:ln w="38100">
            <a:solidFill>
              <a:schemeClr val="tx1"/>
            </a:solidFill>
          </a:ln>
        </p:spPr>
        <p:txBody>
          <a:bodyPr/>
          <a:lstStyle/>
          <a:p>
            <a:r>
              <a:rPr lang="en-US" dirty="0" smtClean="0"/>
              <a:t>Flying- freedom</a:t>
            </a:r>
          </a:p>
          <a:p>
            <a:r>
              <a:rPr lang="en-US" dirty="0" smtClean="0"/>
              <a:t>Water- cleanliness, washing of guilt, innocence</a:t>
            </a:r>
          </a:p>
          <a:p>
            <a:r>
              <a:rPr lang="en-US" dirty="0" smtClean="0"/>
              <a:t>Sun- life, heat, light</a:t>
            </a:r>
          </a:p>
          <a:p>
            <a:r>
              <a:rPr lang="en-US" dirty="0" smtClean="0"/>
              <a:t>Chains- joining of objects, captivity</a:t>
            </a:r>
          </a:p>
          <a:p>
            <a:endParaRPr lang="en-US" dirty="0"/>
          </a:p>
        </p:txBody>
      </p:sp>
      <p:sp>
        <p:nvSpPr>
          <p:cNvPr id="3" name="Title 2"/>
          <p:cNvSpPr>
            <a:spLocks noGrp="1"/>
          </p:cNvSpPr>
          <p:nvPr>
            <p:ph type="title"/>
          </p:nvPr>
        </p:nvSpPr>
        <p:spPr/>
        <p:txBody>
          <a:bodyPr/>
          <a:lstStyle/>
          <a:p>
            <a:r>
              <a:rPr lang="en-US" dirty="0" smtClean="0"/>
              <a:t>Objects/Actions</a:t>
            </a:r>
            <a:endParaRPr lang="en-US" dirty="0"/>
          </a:p>
        </p:txBody>
      </p:sp>
      <p:pic>
        <p:nvPicPr>
          <p:cNvPr id="1028" name="Picture 4" descr="C:\Users\lgoodine\AppData\Local\Microsoft\Windows\Temporary Internet Files\Content.IE5\G4NXU866\MC90038334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4267200"/>
            <a:ext cx="2730318" cy="22701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lgoodine\AppData\Local\Microsoft\Windows\Temporary Internet Files\Content.IE5\G4NXU866\MP90042313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6812" y="4121942"/>
            <a:ext cx="2206202" cy="261778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lgoodine\AppData\Local\Microsoft\Windows\Temporary Internet Files\Content.IE5\G4NXU866\MC9004404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017312"/>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8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1"/>
            <a:ext cx="8229600" cy="2286000"/>
          </a:xfrm>
          <a:solidFill>
            <a:schemeClr val="bg1"/>
          </a:solidFill>
          <a:ln w="28575">
            <a:solidFill>
              <a:schemeClr val="tx1"/>
            </a:solidFill>
          </a:ln>
        </p:spPr>
        <p:txBody>
          <a:bodyPr>
            <a:normAutofit/>
          </a:bodyPr>
          <a:lstStyle/>
          <a:p>
            <a:r>
              <a:rPr lang="en-US" sz="4400" dirty="0"/>
              <a:t>Can you think of any other objects or actions that symbolize something?</a:t>
            </a:r>
          </a:p>
        </p:txBody>
      </p:sp>
    </p:spTree>
    <p:extLst>
      <p:ext uri="{BB962C8B-B14F-4D97-AF65-F5344CB8AC3E}">
        <p14:creationId xmlns:p14="http://schemas.microsoft.com/office/powerpoint/2010/main" val="795640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4128" y="1143000"/>
            <a:ext cx="8229600" cy="2514600"/>
          </a:xfrm>
          <a:solidFill>
            <a:schemeClr val="bg1"/>
          </a:solidFill>
          <a:ln w="28575">
            <a:solidFill>
              <a:schemeClr val="tx1"/>
            </a:solidFill>
          </a:ln>
        </p:spPr>
        <p:txBody>
          <a:bodyPr>
            <a:normAutofit lnSpcReduction="10000"/>
          </a:bodyPr>
          <a:lstStyle/>
          <a:p>
            <a:r>
              <a:rPr lang="en-US" dirty="0" smtClean="0"/>
              <a:t>Lawyers- justice, fairness</a:t>
            </a:r>
          </a:p>
          <a:p>
            <a:r>
              <a:rPr lang="en-US" dirty="0" smtClean="0"/>
              <a:t>Doctors- health, helping</a:t>
            </a:r>
          </a:p>
          <a:p>
            <a:r>
              <a:rPr lang="en-US" dirty="0" smtClean="0"/>
              <a:t>Greek Gods-</a:t>
            </a:r>
          </a:p>
          <a:p>
            <a:pPr lvl="1"/>
            <a:r>
              <a:rPr lang="en-US" dirty="0" smtClean="0"/>
              <a:t>Ares- God of War</a:t>
            </a:r>
          </a:p>
          <a:p>
            <a:pPr lvl="1"/>
            <a:r>
              <a:rPr lang="en-US" dirty="0" smtClean="0"/>
              <a:t>Zeus- King of Gods, sky, law and order</a:t>
            </a:r>
          </a:p>
          <a:p>
            <a:pPr lvl="1"/>
            <a:r>
              <a:rPr lang="en-US" dirty="0" smtClean="0"/>
              <a:t>Poseidon- The Sea</a:t>
            </a:r>
          </a:p>
          <a:p>
            <a:pPr lvl="1"/>
            <a:endParaRPr lang="en-US" dirty="0"/>
          </a:p>
          <a:p>
            <a:pPr lvl="1"/>
            <a:endParaRPr lang="en-US" dirty="0" smtClean="0"/>
          </a:p>
          <a:p>
            <a:endParaRPr lang="en-US" dirty="0"/>
          </a:p>
        </p:txBody>
      </p:sp>
      <p:sp>
        <p:nvSpPr>
          <p:cNvPr id="3" name="Title 2"/>
          <p:cNvSpPr>
            <a:spLocks noGrp="1"/>
          </p:cNvSpPr>
          <p:nvPr>
            <p:ph type="title"/>
          </p:nvPr>
        </p:nvSpPr>
        <p:spPr/>
        <p:txBody>
          <a:bodyPr/>
          <a:lstStyle/>
          <a:p>
            <a:r>
              <a:rPr lang="en-US" dirty="0" smtClean="0"/>
              <a:t>People</a:t>
            </a:r>
            <a:endParaRPr lang="en-US" dirty="0"/>
          </a:p>
        </p:txBody>
      </p:sp>
      <p:sp>
        <p:nvSpPr>
          <p:cNvPr id="4" name="TextBox 3"/>
          <p:cNvSpPr txBox="1"/>
          <p:nvPr/>
        </p:nvSpPr>
        <p:spPr>
          <a:xfrm>
            <a:off x="401782" y="3886200"/>
            <a:ext cx="8382000" cy="2677656"/>
          </a:xfrm>
          <a:prstGeom prst="rect">
            <a:avLst/>
          </a:prstGeom>
          <a:solidFill>
            <a:schemeClr val="bg1"/>
          </a:solidFill>
          <a:ln w="28575">
            <a:solidFill>
              <a:srgbClr val="0070C0"/>
            </a:solidFill>
          </a:ln>
        </p:spPr>
        <p:txBody>
          <a:bodyPr wrap="square" rtlCol="0">
            <a:spAutoFit/>
          </a:bodyPr>
          <a:lstStyle/>
          <a:p>
            <a:r>
              <a:rPr lang="en-US" sz="2800" dirty="0" smtClean="0"/>
              <a:t>Can you think of any other people  as symbols?</a:t>
            </a:r>
          </a:p>
          <a:p>
            <a:endParaRPr lang="en-US" sz="2800" dirty="0"/>
          </a:p>
          <a:p>
            <a:endParaRPr lang="en-US" sz="2800" dirty="0" smtClean="0"/>
          </a:p>
          <a:p>
            <a:endParaRPr lang="en-US" sz="2800" dirty="0"/>
          </a:p>
          <a:p>
            <a:endParaRPr lang="en-US" sz="2800" dirty="0" smtClean="0"/>
          </a:p>
          <a:p>
            <a:endParaRPr lang="en-US" sz="2800" dirty="0"/>
          </a:p>
        </p:txBody>
      </p:sp>
    </p:spTree>
    <p:extLst>
      <p:ext uri="{BB962C8B-B14F-4D97-AF65-F5344CB8AC3E}">
        <p14:creationId xmlns:p14="http://schemas.microsoft.com/office/powerpoint/2010/main" val="3819469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5224271"/>
          </a:xfrm>
          <a:solidFill>
            <a:schemeClr val="bg1"/>
          </a:solidFill>
          <a:ln w="28575">
            <a:solidFill>
              <a:schemeClr val="tx1"/>
            </a:solidFill>
          </a:ln>
        </p:spPr>
        <p:txBody>
          <a:bodyPr/>
          <a:lstStyle/>
          <a:p>
            <a:r>
              <a:rPr lang="en-US" dirty="0" smtClean="0"/>
              <a:t>Snakes- mischievous, evil</a:t>
            </a:r>
          </a:p>
          <a:p>
            <a:r>
              <a:rPr lang="en-US" dirty="0" smtClean="0"/>
              <a:t>Dogs- companionship, loyalty</a:t>
            </a:r>
          </a:p>
          <a:p>
            <a:r>
              <a:rPr lang="en-US" dirty="0" smtClean="0"/>
              <a:t>Birds- freedom, cheerful</a:t>
            </a:r>
          </a:p>
          <a:p>
            <a:endParaRPr lang="en-US" dirty="0"/>
          </a:p>
          <a:p>
            <a:endParaRPr lang="en-US" dirty="0" smtClean="0"/>
          </a:p>
          <a:p>
            <a:endParaRPr lang="en-US" dirty="0"/>
          </a:p>
          <a:p>
            <a:r>
              <a:rPr lang="en-US" sz="3600" dirty="0" smtClean="0"/>
              <a:t>Can you think of any others?</a:t>
            </a:r>
          </a:p>
        </p:txBody>
      </p:sp>
      <p:sp>
        <p:nvSpPr>
          <p:cNvPr id="3" name="Title 2"/>
          <p:cNvSpPr>
            <a:spLocks noGrp="1"/>
          </p:cNvSpPr>
          <p:nvPr>
            <p:ph type="title"/>
          </p:nvPr>
        </p:nvSpPr>
        <p:spPr/>
        <p:txBody>
          <a:bodyPr/>
          <a:lstStyle/>
          <a:p>
            <a:r>
              <a:rPr lang="en-US" dirty="0" smtClean="0"/>
              <a:t>Animals</a:t>
            </a:r>
            <a:endParaRPr lang="en-US" dirty="0"/>
          </a:p>
        </p:txBody>
      </p:sp>
    </p:spTree>
    <p:extLst>
      <p:ext uri="{BB962C8B-B14F-4D97-AF65-F5344CB8AC3E}">
        <p14:creationId xmlns:p14="http://schemas.microsoft.com/office/powerpoint/2010/main" val="26459301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94</TotalTime>
  <Words>1589</Words>
  <Application>Microsoft Office PowerPoint</Application>
  <PresentationFormat>On-screen Show (4:3)</PresentationFormat>
  <Paragraphs>142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Do Now</vt:lpstr>
      <vt:lpstr>Symbolism</vt:lpstr>
      <vt:lpstr>What is symbolism?</vt:lpstr>
      <vt:lpstr>Colors</vt:lpstr>
      <vt:lpstr>Can you think of other color symbols?</vt:lpstr>
      <vt:lpstr>Objects/Actions</vt:lpstr>
      <vt:lpstr>PowerPoint Presentation</vt:lpstr>
      <vt:lpstr>People</vt:lpstr>
      <vt:lpstr>Animals</vt:lpstr>
      <vt:lpstr>Let’s try it!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dc:title>
  <dc:creator>Goodine, Lindsey</dc:creator>
  <cp:lastModifiedBy>Goodine, Lindsey</cp:lastModifiedBy>
  <cp:revision>11</cp:revision>
  <dcterms:created xsi:type="dcterms:W3CDTF">2014-10-17T01:18:00Z</dcterms:created>
  <dcterms:modified xsi:type="dcterms:W3CDTF">2014-10-18T21:51:52Z</dcterms:modified>
</cp:coreProperties>
</file>